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 varScale="1">
        <p:scale>
          <a:sx n="76" d="100"/>
          <a:sy n="76" d="100"/>
        </p:scale>
        <p:origin x="6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479A88-CB0F-47A2-A0BD-4B4D0F220BD0}"/>
              </a:ext>
            </a:extLst>
          </p:cNvPr>
          <p:cNvSpPr/>
          <p:nvPr/>
        </p:nvSpPr>
        <p:spPr>
          <a:xfrm>
            <a:off x="5334092" y="1336202"/>
            <a:ext cx="919280" cy="458744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000">
                <a:solidFill>
                  <a:schemeClr val="tx1"/>
                </a:solidFill>
              </a:rPr>
              <a:t>Vacant</a:t>
            </a:r>
            <a:br>
              <a:rPr lang="en-GB" sz="1000" dirty="0">
                <a:solidFill>
                  <a:schemeClr val="tx1"/>
                </a:solidFill>
              </a:rPr>
            </a:br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C6A2750-3769-4E2D-A2A7-444F248009D3}"/>
              </a:ext>
            </a:extLst>
          </p:cNvPr>
          <p:cNvSpPr/>
          <p:nvPr/>
        </p:nvSpPr>
        <p:spPr>
          <a:xfrm>
            <a:off x="6128783" y="2276209"/>
            <a:ext cx="1211655" cy="584874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Evaluation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Anne Mortimer 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E81BF123-EC3B-47FA-B287-9B756A175028}"/>
              </a:ext>
            </a:extLst>
          </p:cNvPr>
          <p:cNvSpPr/>
          <p:nvPr/>
        </p:nvSpPr>
        <p:spPr>
          <a:xfrm>
            <a:off x="7031318" y="3667650"/>
            <a:ext cx="1337847" cy="539985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Evaluation Programme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Martha Buckley 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7044325" y="2884442"/>
            <a:ext cx="1319682" cy="707586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Evaluation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Daryna Dvornichenko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33FE29B9-05F3-4F00-9FD8-AC3DD6B74EC0}"/>
              </a:ext>
            </a:extLst>
          </p:cNvPr>
          <p:cNvSpPr/>
          <p:nvPr/>
        </p:nvSpPr>
        <p:spPr>
          <a:xfrm>
            <a:off x="7001267" y="4273125"/>
            <a:ext cx="1362740" cy="768204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Staff and Environment Data Analyst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Nicholas Chandler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115534" y="1204740"/>
            <a:ext cx="2659040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00" dirty="0"/>
              <a:t>Research Strategy &amp; Policy Unit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3E8FC6C-D6F1-4B3A-AD61-AAC0E19EA45F}"/>
              </a:ext>
            </a:extLst>
          </p:cNvPr>
          <p:cNvSpPr/>
          <p:nvPr/>
        </p:nvSpPr>
        <p:spPr>
          <a:xfrm>
            <a:off x="829572" y="2153821"/>
            <a:ext cx="1145941" cy="695530"/>
          </a:xfrm>
          <a:prstGeom prst="roundRect">
            <a:avLst>
              <a:gd name="adj" fmla="val 1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Integrity and Policy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Vacancy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464291" y="3017260"/>
            <a:ext cx="1878273" cy="411771"/>
          </a:xfrm>
          <a:prstGeom prst="roundRect">
            <a:avLst>
              <a:gd name="adj" fmla="val 1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Practice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Sarah Callaghan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D724CCEA-F752-4A02-8316-603BF4F511DC}"/>
              </a:ext>
            </a:extLst>
          </p:cNvPr>
          <p:cNvSpPr/>
          <p:nvPr/>
        </p:nvSpPr>
        <p:spPr>
          <a:xfrm>
            <a:off x="218671" y="3635694"/>
            <a:ext cx="1174764" cy="571942"/>
          </a:xfrm>
          <a:prstGeom prst="roundRect">
            <a:avLst>
              <a:gd name="adj" fmla="val 1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Practice Facilitator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Alice Little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FD0A9632-C39F-47AE-A23B-EDC802CB1310}"/>
              </a:ext>
            </a:extLst>
          </p:cNvPr>
          <p:cNvSpPr/>
          <p:nvPr/>
        </p:nvSpPr>
        <p:spPr>
          <a:xfrm>
            <a:off x="3935301" y="2235307"/>
            <a:ext cx="1131336" cy="603735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Planning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Lotte Boon </a:t>
            </a: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id="{E833569D-48F0-4761-8511-1F974A43CCD4}"/>
              </a:ext>
            </a:extLst>
          </p:cNvPr>
          <p:cNvSpPr/>
          <p:nvPr/>
        </p:nvSpPr>
        <p:spPr>
          <a:xfrm>
            <a:off x="4665467" y="3067997"/>
            <a:ext cx="1272756" cy="597080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Planning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Caroline Taylor 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8694467" y="2227210"/>
            <a:ext cx="1610769" cy="524380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Eugenio Barrio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914001-BB52-48EB-AA0E-7CF24A8A9FE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5793732" y="1794946"/>
            <a:ext cx="0" cy="2732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186DEF8-2584-4F34-81D6-7F9E196D7EE9}"/>
              </a:ext>
            </a:extLst>
          </p:cNvPr>
          <p:cNvCxnSpPr>
            <a:cxnSpLocks/>
            <a:stCxn id="141" idx="2"/>
          </p:cNvCxnSpPr>
          <p:nvPr/>
        </p:nvCxnSpPr>
        <p:spPr>
          <a:xfrm>
            <a:off x="9499852" y="2751590"/>
            <a:ext cx="17006" cy="28368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  <a:stCxn id="95" idx="2"/>
            <a:endCxn id="114" idx="0"/>
          </p:cNvCxnSpPr>
          <p:nvPr/>
        </p:nvCxnSpPr>
        <p:spPr>
          <a:xfrm>
            <a:off x="1402543" y="2849351"/>
            <a:ext cx="885" cy="1679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6FA9250-8987-447A-92A1-09BF6BDC7E0B}"/>
              </a:ext>
            </a:extLst>
          </p:cNvPr>
          <p:cNvCxnSpPr>
            <a:cxnSpLocks/>
            <a:stCxn id="114" idx="2"/>
            <a:endCxn id="117" idx="0"/>
          </p:cNvCxnSpPr>
          <p:nvPr/>
        </p:nvCxnSpPr>
        <p:spPr>
          <a:xfrm rot="5400000">
            <a:off x="1001410" y="3233675"/>
            <a:ext cx="206663" cy="597375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FBD75A3A-6C41-4CE6-870E-EC39754C31F0}"/>
              </a:ext>
            </a:extLst>
          </p:cNvPr>
          <p:cNvCxnSpPr>
            <a:cxnSpLocks/>
            <a:stCxn id="74" idx="1"/>
          </p:cNvCxnSpPr>
          <p:nvPr/>
        </p:nvCxnSpPr>
        <p:spPr>
          <a:xfrm flipH="1">
            <a:off x="6730407" y="3238235"/>
            <a:ext cx="31391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BFF0A5B4-9083-459C-87BA-A8378DA9DBEA}"/>
              </a:ext>
            </a:extLst>
          </p:cNvPr>
          <p:cNvCxnSpPr>
            <a:cxnSpLocks/>
            <a:endCxn id="65" idx="1"/>
          </p:cNvCxnSpPr>
          <p:nvPr/>
        </p:nvCxnSpPr>
        <p:spPr>
          <a:xfrm>
            <a:off x="6757257" y="3937643"/>
            <a:ext cx="27406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2A387AEF-8E92-4AD6-B2A9-3B1D7C0E74FB}"/>
              </a:ext>
            </a:extLst>
          </p:cNvPr>
          <p:cNvCxnSpPr>
            <a:cxnSpLocks/>
            <a:endCxn id="77" idx="1"/>
          </p:cNvCxnSpPr>
          <p:nvPr/>
        </p:nvCxnSpPr>
        <p:spPr>
          <a:xfrm>
            <a:off x="6734611" y="4657227"/>
            <a:ext cx="2666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  <a:stCxn id="62" idx="2"/>
          </p:cNvCxnSpPr>
          <p:nvPr/>
        </p:nvCxnSpPr>
        <p:spPr>
          <a:xfrm flipH="1">
            <a:off x="6730407" y="2861083"/>
            <a:ext cx="4204" cy="17916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F33AD0AC-1F90-42B0-91C3-7D4406E7AC53}"/>
              </a:ext>
            </a:extLst>
          </p:cNvPr>
          <p:cNvCxnSpPr>
            <a:cxnSpLocks/>
          </p:cNvCxnSpPr>
          <p:nvPr/>
        </p:nvCxnSpPr>
        <p:spPr>
          <a:xfrm flipH="1">
            <a:off x="1400675" y="2044896"/>
            <a:ext cx="810254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C41BF723-5C73-4607-9F2A-8C36DCDD269C}"/>
              </a:ext>
            </a:extLst>
          </p:cNvPr>
          <p:cNvCxnSpPr>
            <a:cxnSpLocks/>
          </p:cNvCxnSpPr>
          <p:nvPr/>
        </p:nvCxnSpPr>
        <p:spPr>
          <a:xfrm>
            <a:off x="6757257" y="2044896"/>
            <a:ext cx="0" cy="2275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CFB9395C-8636-457C-8B10-E875D688F3C8}"/>
              </a:ext>
            </a:extLst>
          </p:cNvPr>
          <p:cNvCxnSpPr>
            <a:cxnSpLocks/>
            <a:endCxn id="95" idx="0"/>
          </p:cNvCxnSpPr>
          <p:nvPr/>
        </p:nvCxnSpPr>
        <p:spPr>
          <a:xfrm>
            <a:off x="1400675" y="2044896"/>
            <a:ext cx="1868" cy="1089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9E3F826B-B4BD-495F-A099-8DDCA66AE8EA}"/>
              </a:ext>
            </a:extLst>
          </p:cNvPr>
          <p:cNvCxnSpPr>
            <a:cxnSpLocks/>
            <a:stCxn id="241" idx="0"/>
            <a:endCxn id="114" idx="2"/>
          </p:cNvCxnSpPr>
          <p:nvPr/>
        </p:nvCxnSpPr>
        <p:spPr>
          <a:xfrm rot="16200000" flipV="1">
            <a:off x="1672954" y="3159505"/>
            <a:ext cx="206662" cy="745714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A11611B0-049C-44FD-9365-C8A22A55B404}"/>
              </a:ext>
            </a:extLst>
          </p:cNvPr>
          <p:cNvCxnSpPr>
            <a:cxnSpLocks/>
            <a:stCxn id="126" idx="2"/>
            <a:endCxn id="129" idx="0"/>
          </p:cNvCxnSpPr>
          <p:nvPr/>
        </p:nvCxnSpPr>
        <p:spPr>
          <a:xfrm rot="16200000" flipH="1">
            <a:off x="4786930" y="2553081"/>
            <a:ext cx="228955" cy="800876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8B85762F-ED68-400F-99EC-A5705123A69F}"/>
              </a:ext>
            </a:extLst>
          </p:cNvPr>
          <p:cNvCxnSpPr>
            <a:cxnSpLocks/>
            <a:endCxn id="126" idx="0"/>
          </p:cNvCxnSpPr>
          <p:nvPr/>
        </p:nvCxnSpPr>
        <p:spPr>
          <a:xfrm>
            <a:off x="4500969" y="2022855"/>
            <a:ext cx="0" cy="2124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9" name="Rectangle: Rounded Corners 168">
            <a:extLst>
              <a:ext uri="{FF2B5EF4-FFF2-40B4-BE49-F238E27FC236}">
                <a16:creationId xmlns:a16="http://schemas.microsoft.com/office/drawing/2014/main" id="{9E8D3CAF-FE89-4DF0-95A7-60F35FFBF9E7}"/>
              </a:ext>
            </a:extLst>
          </p:cNvPr>
          <p:cNvSpPr/>
          <p:nvPr/>
        </p:nvSpPr>
        <p:spPr>
          <a:xfrm>
            <a:off x="3992318" y="3894033"/>
            <a:ext cx="1015940" cy="861227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Planning Assistant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Tetiana Hryshchuk</a:t>
            </a:r>
          </a:p>
          <a:p>
            <a:pPr algn="ctr"/>
            <a:endParaRPr lang="en-GB" sz="1000" dirty="0">
              <a:solidFill>
                <a:srgbClr val="FF0000"/>
              </a:solidFill>
            </a:endParaRPr>
          </a:p>
        </p:txBody>
      </p: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CE2AC0C6-8720-423D-88F6-31C0E4DB12BC}"/>
              </a:ext>
            </a:extLst>
          </p:cNvPr>
          <p:cNvCxnSpPr>
            <a:cxnSpLocks/>
            <a:stCxn id="126" idx="2"/>
            <a:endCxn id="169" idx="0"/>
          </p:cNvCxnSpPr>
          <p:nvPr/>
        </p:nvCxnSpPr>
        <p:spPr>
          <a:xfrm flipH="1">
            <a:off x="4500288" y="2839042"/>
            <a:ext cx="681" cy="10549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" name="Rectangle: Rounded Corners 183">
            <a:extLst>
              <a:ext uri="{FF2B5EF4-FFF2-40B4-BE49-F238E27FC236}">
                <a16:creationId xmlns:a16="http://schemas.microsoft.com/office/drawing/2014/main" id="{EBAEB779-B596-491D-8398-32D19553DFA4}"/>
              </a:ext>
            </a:extLst>
          </p:cNvPr>
          <p:cNvSpPr/>
          <p:nvPr/>
        </p:nvSpPr>
        <p:spPr>
          <a:xfrm>
            <a:off x="7031318" y="5115091"/>
            <a:ext cx="1328180" cy="628153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Senior HR Analyst (Research)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Nathan Kirwan </a:t>
            </a:r>
          </a:p>
        </p:txBody>
      </p: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B35BD344-113B-4EFE-B521-DBAED30E13F4}"/>
              </a:ext>
            </a:extLst>
          </p:cNvPr>
          <p:cNvCxnSpPr>
            <a:cxnSpLocks/>
            <a:endCxn id="184" idx="1"/>
          </p:cNvCxnSpPr>
          <p:nvPr/>
        </p:nvCxnSpPr>
        <p:spPr>
          <a:xfrm flipV="1">
            <a:off x="6757257" y="5429168"/>
            <a:ext cx="274061" cy="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709BA028-C001-4CE3-92B1-3490D8F469E0}"/>
              </a:ext>
            </a:extLst>
          </p:cNvPr>
          <p:cNvCxnSpPr>
            <a:cxnSpLocks/>
            <a:endCxn id="141" idx="0"/>
          </p:cNvCxnSpPr>
          <p:nvPr/>
        </p:nvCxnSpPr>
        <p:spPr>
          <a:xfrm flipH="1">
            <a:off x="9499852" y="2044896"/>
            <a:ext cx="3365" cy="1823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5" name="Rectangle: Rounded Corners 214">
            <a:extLst>
              <a:ext uri="{FF2B5EF4-FFF2-40B4-BE49-F238E27FC236}">
                <a16:creationId xmlns:a16="http://schemas.microsoft.com/office/drawing/2014/main" id="{99E6C313-459D-4680-BAA3-DD284963B989}"/>
              </a:ext>
            </a:extLst>
          </p:cNvPr>
          <p:cNvSpPr/>
          <p:nvPr/>
        </p:nvSpPr>
        <p:spPr>
          <a:xfrm>
            <a:off x="9834036" y="5307172"/>
            <a:ext cx="1419735" cy="562606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David Saunders </a:t>
            </a: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5828959F-3A10-466B-B1F6-DE1FCA89FDEF}"/>
              </a:ext>
            </a:extLst>
          </p:cNvPr>
          <p:cNvSpPr/>
          <p:nvPr/>
        </p:nvSpPr>
        <p:spPr>
          <a:xfrm>
            <a:off x="9834037" y="2820521"/>
            <a:ext cx="1401583" cy="560028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</a:rPr>
              <a:t>Analyst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Kara Eastwood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4DC9AE55-02DC-457E-B3DD-02E589880128}"/>
              </a:ext>
            </a:extLst>
          </p:cNvPr>
          <p:cNvSpPr/>
          <p:nvPr/>
        </p:nvSpPr>
        <p:spPr>
          <a:xfrm>
            <a:off x="9824907" y="3446052"/>
            <a:ext cx="1419734" cy="560029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Data Analyst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Elena </a:t>
            </a:r>
            <a:r>
              <a:rPr lang="en-GB" sz="1000" dirty="0" err="1">
                <a:solidFill>
                  <a:schemeClr val="tx1"/>
                </a:solidFill>
              </a:rPr>
              <a:t>Jarii</a:t>
            </a:r>
            <a:r>
              <a:rPr lang="en-GB" sz="10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396EEF6A-86D1-4E70-99A0-E157E24BB535}"/>
              </a:ext>
            </a:extLst>
          </p:cNvPr>
          <p:cNvCxnSpPr>
            <a:cxnSpLocks/>
            <a:stCxn id="216" idx="1"/>
          </p:cNvCxnSpPr>
          <p:nvPr/>
        </p:nvCxnSpPr>
        <p:spPr>
          <a:xfrm flipH="1">
            <a:off x="9495343" y="3100535"/>
            <a:ext cx="3386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58018A3A-AD47-48C9-B93D-CA31416BFAC7}"/>
              </a:ext>
            </a:extLst>
          </p:cNvPr>
          <p:cNvCxnSpPr>
            <a:cxnSpLocks/>
            <a:endCxn id="215" idx="1"/>
          </p:cNvCxnSpPr>
          <p:nvPr/>
        </p:nvCxnSpPr>
        <p:spPr>
          <a:xfrm>
            <a:off x="9521367" y="5588474"/>
            <a:ext cx="312669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C34EB9ED-9D6A-4D32-81C2-4608715FCD92}"/>
              </a:ext>
            </a:extLst>
          </p:cNvPr>
          <p:cNvCxnSpPr>
            <a:cxnSpLocks/>
            <a:endCxn id="218" idx="1"/>
          </p:cNvCxnSpPr>
          <p:nvPr/>
        </p:nvCxnSpPr>
        <p:spPr>
          <a:xfrm>
            <a:off x="9503217" y="3726067"/>
            <a:ext cx="32169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4" name="Rectangle: Rounded Corners 223">
            <a:extLst>
              <a:ext uri="{FF2B5EF4-FFF2-40B4-BE49-F238E27FC236}">
                <a16:creationId xmlns:a16="http://schemas.microsoft.com/office/drawing/2014/main" id="{8CD500FE-E5D1-492C-B005-DE93303D1B70}"/>
              </a:ext>
            </a:extLst>
          </p:cNvPr>
          <p:cNvSpPr/>
          <p:nvPr/>
        </p:nvSpPr>
        <p:spPr>
          <a:xfrm>
            <a:off x="8776501" y="6228840"/>
            <a:ext cx="1610769" cy="536652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Vacancy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25" name="Rectangle: Rounded Corners 224">
            <a:extLst>
              <a:ext uri="{FF2B5EF4-FFF2-40B4-BE49-F238E27FC236}">
                <a16:creationId xmlns:a16="http://schemas.microsoft.com/office/drawing/2014/main" id="{27B5BE58-6AAC-451E-981F-FDB5B620CFFA}"/>
              </a:ext>
            </a:extLst>
          </p:cNvPr>
          <p:cNvSpPr/>
          <p:nvPr/>
        </p:nvSpPr>
        <p:spPr>
          <a:xfrm>
            <a:off x="10570555" y="6181793"/>
            <a:ext cx="1497496" cy="623516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George Woodman	</a:t>
            </a:r>
          </a:p>
        </p:txBody>
      </p: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D9A00FF1-B157-4E63-9E0D-76FBC0689B8B}"/>
              </a:ext>
            </a:extLst>
          </p:cNvPr>
          <p:cNvCxnSpPr>
            <a:cxnSpLocks/>
            <a:stCxn id="215" idx="2"/>
          </p:cNvCxnSpPr>
          <p:nvPr/>
        </p:nvCxnSpPr>
        <p:spPr>
          <a:xfrm>
            <a:off x="10543904" y="5869778"/>
            <a:ext cx="0" cy="18707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580CF225-E622-4D56-9402-C1709B846CDD}"/>
              </a:ext>
            </a:extLst>
          </p:cNvPr>
          <p:cNvCxnSpPr>
            <a:cxnSpLocks/>
          </p:cNvCxnSpPr>
          <p:nvPr/>
        </p:nvCxnSpPr>
        <p:spPr>
          <a:xfrm flipH="1">
            <a:off x="9581885" y="6056854"/>
            <a:ext cx="19240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4CF525C1-67D1-4460-BA2F-4D8A16DEBDBF}"/>
              </a:ext>
            </a:extLst>
          </p:cNvPr>
          <p:cNvCxnSpPr>
            <a:cxnSpLocks/>
            <a:endCxn id="224" idx="0"/>
          </p:cNvCxnSpPr>
          <p:nvPr/>
        </p:nvCxnSpPr>
        <p:spPr>
          <a:xfrm>
            <a:off x="9581885" y="6040121"/>
            <a:ext cx="1" cy="1887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A8FBB36F-2EAF-441C-8C0A-0A7DD6928847}"/>
              </a:ext>
            </a:extLst>
          </p:cNvPr>
          <p:cNvCxnSpPr>
            <a:cxnSpLocks/>
          </p:cNvCxnSpPr>
          <p:nvPr/>
        </p:nvCxnSpPr>
        <p:spPr>
          <a:xfrm>
            <a:off x="11502062" y="6069523"/>
            <a:ext cx="3861" cy="1122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1" name="Rectangle: Rounded Corners 240">
            <a:extLst>
              <a:ext uri="{FF2B5EF4-FFF2-40B4-BE49-F238E27FC236}">
                <a16:creationId xmlns:a16="http://schemas.microsoft.com/office/drawing/2014/main" id="{E13E189A-17A5-4B3F-9679-58DCC82A6DAC}"/>
              </a:ext>
            </a:extLst>
          </p:cNvPr>
          <p:cNvSpPr/>
          <p:nvPr/>
        </p:nvSpPr>
        <p:spPr>
          <a:xfrm>
            <a:off x="1523709" y="3635693"/>
            <a:ext cx="1250865" cy="765701"/>
          </a:xfrm>
          <a:prstGeom prst="roundRect">
            <a:avLst>
              <a:gd name="adj" fmla="val 1000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Practice Coordinator </a:t>
            </a:r>
            <a:r>
              <a:rPr lang="en-GB" sz="1000" dirty="0">
                <a:solidFill>
                  <a:schemeClr val="tx1"/>
                </a:solidFill>
              </a:rPr>
              <a:t>Mónica Palmero Fernández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8374888C-3B9F-4BA0-A83E-0B6DEC884A6F}"/>
              </a:ext>
            </a:extLst>
          </p:cNvPr>
          <p:cNvSpPr/>
          <p:nvPr/>
        </p:nvSpPr>
        <p:spPr>
          <a:xfrm>
            <a:off x="5184126" y="641327"/>
            <a:ext cx="1219212" cy="396244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Interim 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Tanita Casci</a:t>
            </a:r>
            <a:endParaRPr lang="en-GB" sz="1000" dirty="0">
              <a:solidFill>
                <a:srgbClr val="FF0000"/>
              </a:solidFill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9AE2417-C1D4-4DC9-BE39-F98A743282EE}"/>
              </a:ext>
            </a:extLst>
          </p:cNvPr>
          <p:cNvCxnSpPr>
            <a:cxnSpLocks/>
            <a:stCxn id="254" idx="2"/>
            <a:endCxn id="6" idx="0"/>
          </p:cNvCxnSpPr>
          <p:nvPr/>
        </p:nvCxnSpPr>
        <p:spPr>
          <a:xfrm>
            <a:off x="5793732" y="1037571"/>
            <a:ext cx="0" cy="2986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" name="Rectangle: Rounded Corners 255">
            <a:extLst>
              <a:ext uri="{FF2B5EF4-FFF2-40B4-BE49-F238E27FC236}">
                <a16:creationId xmlns:a16="http://schemas.microsoft.com/office/drawing/2014/main" id="{A20375BF-016B-41CC-8C30-6A6DE458DEB7}"/>
              </a:ext>
            </a:extLst>
          </p:cNvPr>
          <p:cNvSpPr/>
          <p:nvPr/>
        </p:nvSpPr>
        <p:spPr>
          <a:xfrm>
            <a:off x="6863244" y="471376"/>
            <a:ext cx="1876421" cy="730808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Head of Administration and Finance</a:t>
            </a:r>
          </a:p>
          <a:p>
            <a:pPr algn="ctr"/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Richard Somerville (A&amp;F)</a:t>
            </a:r>
            <a:br>
              <a:rPr lang="en-GB" sz="1000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00EB42BB-5E62-4B07-8B2C-7FE9D2094647}"/>
              </a:ext>
            </a:extLst>
          </p:cNvPr>
          <p:cNvSpPr/>
          <p:nvPr/>
        </p:nvSpPr>
        <p:spPr>
          <a:xfrm>
            <a:off x="9110824" y="423866"/>
            <a:ext cx="2133817" cy="815550"/>
          </a:xfrm>
          <a:prstGeom prst="roundRect">
            <a:avLst>
              <a:gd name="adj" fmla="val 10000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Senior Administrator and EA to the Interim Director of RS and the Deputy Registrar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 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5AD361B9-416B-46EE-B3C2-09E13028ED78}"/>
              </a:ext>
            </a:extLst>
          </p:cNvPr>
          <p:cNvCxnSpPr>
            <a:cxnSpLocks/>
            <a:stCxn id="254" idx="3"/>
            <a:endCxn id="256" idx="1"/>
          </p:cNvCxnSpPr>
          <p:nvPr/>
        </p:nvCxnSpPr>
        <p:spPr>
          <a:xfrm flipV="1">
            <a:off x="6403338" y="836780"/>
            <a:ext cx="459906" cy="266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46B6932-409C-4AB4-B421-827259D0AE8E}"/>
              </a:ext>
            </a:extLst>
          </p:cNvPr>
          <p:cNvCxnSpPr>
            <a:cxnSpLocks/>
            <a:stCxn id="256" idx="3"/>
            <a:endCxn id="257" idx="1"/>
          </p:cNvCxnSpPr>
          <p:nvPr/>
        </p:nvCxnSpPr>
        <p:spPr>
          <a:xfrm flipV="1">
            <a:off x="8739665" y="831641"/>
            <a:ext cx="371159" cy="513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AB3B5337-9882-41A4-81D7-2CD569019EE3}"/>
              </a:ext>
            </a:extLst>
          </p:cNvPr>
          <p:cNvSpPr/>
          <p:nvPr/>
        </p:nvSpPr>
        <p:spPr>
          <a:xfrm>
            <a:off x="9834036" y="4074872"/>
            <a:ext cx="1419733" cy="560030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Data Analyst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</a:rPr>
              <a:t>Martin Carrolchick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F93A2F8-BBA3-4726-9C8C-F0E7378D08A7}"/>
              </a:ext>
            </a:extLst>
          </p:cNvPr>
          <p:cNvCxnSpPr>
            <a:cxnSpLocks/>
            <a:endCxn id="63" idx="1"/>
          </p:cNvCxnSpPr>
          <p:nvPr/>
        </p:nvCxnSpPr>
        <p:spPr>
          <a:xfrm>
            <a:off x="9521367" y="4354887"/>
            <a:ext cx="31266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1D3D7D73-3C65-47F2-A0D0-1AEA690877C3}"/>
              </a:ext>
            </a:extLst>
          </p:cNvPr>
          <p:cNvSpPr/>
          <p:nvPr/>
        </p:nvSpPr>
        <p:spPr>
          <a:xfrm>
            <a:off x="82158" y="1413761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06 August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62571D5E-0DE5-4B83-A26F-6F6E7C63DA20}"/>
              </a:ext>
            </a:extLst>
          </p:cNvPr>
          <p:cNvSpPr/>
          <p:nvPr/>
        </p:nvSpPr>
        <p:spPr>
          <a:xfrm>
            <a:off x="2923343" y="2996405"/>
            <a:ext cx="1439210" cy="736173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Equality, Diversity and Inclusion Officer, Oxford Martin School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Stephanie Perrin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5576BA3E-8C1C-4E34-8A97-652D42A280A9}"/>
              </a:ext>
            </a:extLst>
          </p:cNvPr>
          <p:cNvCxnSpPr>
            <a:cxnSpLocks/>
            <a:stCxn id="126" idx="1"/>
            <a:endCxn id="70" idx="0"/>
          </p:cNvCxnSpPr>
          <p:nvPr/>
        </p:nvCxnSpPr>
        <p:spPr>
          <a:xfrm rot="10800000" flipV="1">
            <a:off x="3642949" y="2537175"/>
            <a:ext cx="292353" cy="459230"/>
          </a:xfrm>
          <a:prstGeom prst="bentConnector2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0" name="Rectangle: Rounded Corners 119">
            <a:extLst>
              <a:ext uri="{FF2B5EF4-FFF2-40B4-BE49-F238E27FC236}">
                <a16:creationId xmlns:a16="http://schemas.microsoft.com/office/drawing/2014/main" id="{1F68F9D6-2B31-4450-ACE8-C2696DB1B580}"/>
              </a:ext>
            </a:extLst>
          </p:cNvPr>
          <p:cNvSpPr/>
          <p:nvPr/>
        </p:nvSpPr>
        <p:spPr>
          <a:xfrm>
            <a:off x="9852186" y="4708116"/>
            <a:ext cx="1401583" cy="560028"/>
          </a:xfrm>
          <a:prstGeom prst="roundRect">
            <a:avLst>
              <a:gd name="adj" fmla="val 1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Research Information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</a:rPr>
              <a:t>Data Analyst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Heather Cater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0FC8E7AB-9E5C-4836-94B5-8173ADFD03D0}"/>
              </a:ext>
            </a:extLst>
          </p:cNvPr>
          <p:cNvCxnSpPr>
            <a:cxnSpLocks/>
          </p:cNvCxnSpPr>
          <p:nvPr/>
        </p:nvCxnSpPr>
        <p:spPr>
          <a:xfrm>
            <a:off x="9521367" y="5038760"/>
            <a:ext cx="31266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C5A0CD89-BB18-43C7-8063-FA6872269FAF}"/>
              </a:ext>
            </a:extLst>
          </p:cNvPr>
          <p:cNvCxnSpPr>
            <a:cxnSpLocks/>
          </p:cNvCxnSpPr>
          <p:nvPr/>
        </p:nvCxnSpPr>
        <p:spPr>
          <a:xfrm>
            <a:off x="6735111" y="4645330"/>
            <a:ext cx="3704" cy="783837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1" name="Picture 60">
            <a:extLst>
              <a:ext uri="{FF2B5EF4-FFF2-40B4-BE49-F238E27FC236}">
                <a16:creationId xmlns:a16="http://schemas.microsoft.com/office/drawing/2014/main" id="{1B3B56F8-3037-4FBF-808C-F426DEF3C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28" y="142940"/>
            <a:ext cx="2096326" cy="114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168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87</cp:revision>
  <dcterms:created xsi:type="dcterms:W3CDTF">2024-09-03T11:10:51Z</dcterms:created>
  <dcterms:modified xsi:type="dcterms:W3CDTF">2025-08-06T10:57:52Z</dcterms:modified>
</cp:coreProperties>
</file>