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99FFCC"/>
    <a:srgbClr val="94E0E8"/>
    <a:srgbClr val="BEE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5" autoAdjust="0"/>
    <p:restoredTop sz="96374" autoAdjust="0"/>
  </p:normalViewPr>
  <p:slideViewPr>
    <p:cSldViewPr snapToGrid="0">
      <p:cViewPr>
        <p:scale>
          <a:sx n="98" d="100"/>
          <a:sy n="98" d="100"/>
        </p:scale>
        <p:origin x="48" y="-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CED0E-A98C-4FD0-ADC9-0B9DDAFF7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3CE94-C05F-498F-AFE9-0836C05CD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76AA4-3C17-48BE-A926-22A34E81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95649-BD46-4461-95B9-4E5CE988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B0A5-7C11-4099-8482-456BEE8B3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96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A3375-FEC1-4752-A86E-2258B0968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617B6-5FDA-4358-A9A6-67EEDA6D4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73F87-A874-4EF6-9FF6-4EBB35786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CBC3-553B-4F88-9FA0-14F955B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CA769-467E-4787-B1EA-51657E578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3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4D2B96-E8E4-43F6-9931-054B25788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648F5-F1C6-49D9-9094-9016E400B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02916-7A0A-4B9A-B454-CE310A7C5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3BE87-9651-4510-9995-49B6E7F1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6C5A1-BF51-4820-BD27-EF148A3CC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9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EDA4B-2E5F-487A-B0D1-AFB95EADD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B27E0-37AD-4679-B946-E542E2043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FAA57-368B-407A-B50D-9FDC2D42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5DB15-C290-4653-8DA7-D698289D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F2E03-1CE6-4931-B440-7A7FCE60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9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8FA0-136B-4148-8AE9-63762C386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525AF-DB52-4E1C-B4C2-37552EB71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62BB-8BF4-44E3-A67B-3543EB9AD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C3CDF-A880-4D71-B5E7-8F3A03277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487C9-59CC-49EA-B451-100B0E90F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62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7C8E8-ADF6-4FD7-B24C-BA2D6E98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B6702-A1BC-4431-AD71-0065B85AD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C78C4-2507-4095-87D1-8DF065383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6299B-075F-472B-9B81-46374AE97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31CA2-0573-4FA5-BFE6-487064DD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81D84-BAF6-4058-8671-071BF1EB8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51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4BE2-94C3-46AB-8954-6571577A1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DFC7D-F6D3-461B-B2A0-CC09272FD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DB2DF-4F66-4C80-9D2E-D56EA009C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FA5262-00C0-4702-95AF-3262789B0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B80DE5-6A08-4669-BD36-D74BFD733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FD167-79F5-4A68-BF72-87CE4E87B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DC3DD9-B434-4A8C-963C-48C8E4D17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BDDAFF-C84E-40F5-9F78-13709D14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0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CD45-AE43-4327-ADCC-4CA99086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54C31-8C9F-436A-BD48-8E8F6C91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65CD9-45D3-4398-B0A0-82ECD0AA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2E2B68-3336-4C2C-BDB1-F19B54F3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4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38951A-0406-4C6F-8535-05D657F3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E73CAC-9299-4F6B-B87E-410F9D0F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06DD5-BF71-450F-80A8-6F1343770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0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1158-627B-4489-B9A5-4DD2F25C3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7D83F-47C6-456D-9795-BD34D0534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E329F-FAF8-40C0-8B41-CA41B7CA0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4122D-2129-452C-8422-34531625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E53A0-83CC-43F2-9D1C-A28A98DA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7662D-F006-4537-9A30-D2EBB037B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9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19D1-35DC-4A7C-A4FE-FCBAE986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EC70-CD48-4A34-AA2F-C15D0F0120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4CE74-BE77-4323-A5D9-0D3A8DE27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AE8A9-DF08-4228-A12A-A225DF94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AE134-D08F-4045-8894-E428284B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14F8C-ACCB-4EDD-A845-4EF56FAC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9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B49FB-DD08-411D-9195-D5F67A41C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C4D6A-30F4-42D6-97D7-AE1D36C66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43B75-97F3-49A5-B8E1-50C0DC143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5C12-77B5-4F41-A6CE-C74AD7037191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A9411-4FEF-4151-BE68-79E6F0E28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D0245-B055-46C7-83BC-8251FCBB54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researchsupport.admin.ox.ac.u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C479A88-CB0F-47A2-A0BD-4B4D0F220BD0}"/>
              </a:ext>
            </a:extLst>
          </p:cNvPr>
          <p:cNvSpPr/>
          <p:nvPr/>
        </p:nvSpPr>
        <p:spPr>
          <a:xfrm>
            <a:off x="6113874" y="1913784"/>
            <a:ext cx="1876421" cy="705734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Head of Administration and Finance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Richard Somerville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pic>
        <p:nvPicPr>
          <p:cNvPr id="112" name="Picture 111" descr="Text&#10;&#10;Description automatically generated with medium confidence">
            <a:hlinkClick r:id="rId2"/>
            <a:extLst>
              <a:ext uri="{FF2B5EF4-FFF2-40B4-BE49-F238E27FC236}">
                <a16:creationId xmlns:a16="http://schemas.microsoft.com/office/drawing/2014/main" id="{9416516E-A7BE-4F6B-AAA1-17662AF312A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14" y="53483"/>
            <a:ext cx="2077085" cy="892810"/>
          </a:xfrm>
          <a:prstGeom prst="rect">
            <a:avLst/>
          </a:prstGeom>
          <a:noFill/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F7C9BDB-1CFB-411F-AAB4-4A0E72875D00}"/>
              </a:ext>
            </a:extLst>
          </p:cNvPr>
          <p:cNvSpPr/>
          <p:nvPr/>
        </p:nvSpPr>
        <p:spPr>
          <a:xfrm>
            <a:off x="34742" y="960913"/>
            <a:ext cx="17940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Admin and Finance Team</a:t>
            </a: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43E8FC6C-D6F1-4B3A-AD61-AAC0E19EA45F}"/>
              </a:ext>
            </a:extLst>
          </p:cNvPr>
          <p:cNvSpPr/>
          <p:nvPr/>
        </p:nvSpPr>
        <p:spPr>
          <a:xfrm>
            <a:off x="4492098" y="3165257"/>
            <a:ext cx="1322653" cy="758567"/>
          </a:xfrm>
          <a:prstGeom prst="roundRect">
            <a:avLst>
              <a:gd name="adj" fmla="val 10000"/>
            </a:avLst>
          </a:prstGeom>
          <a:solidFill>
            <a:srgbClr val="FF9966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HR and Finance Specialist</a:t>
            </a:r>
          </a:p>
          <a:p>
            <a:pPr algn="ctr"/>
            <a:r>
              <a:rPr lang="en-GB" sz="1000" dirty="0">
                <a:solidFill>
                  <a:srgbClr val="FF0000"/>
                </a:solidFill>
              </a:rPr>
              <a:t>Vacant</a:t>
            </a:r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FD0A9632-C39F-47AE-A23B-EDC802CB1310}"/>
              </a:ext>
            </a:extLst>
          </p:cNvPr>
          <p:cNvSpPr/>
          <p:nvPr/>
        </p:nvSpPr>
        <p:spPr>
          <a:xfrm>
            <a:off x="5898078" y="3169681"/>
            <a:ext cx="1131336" cy="758570"/>
          </a:xfrm>
          <a:prstGeom prst="roundRect">
            <a:avLst>
              <a:gd name="adj" fmla="val 10000"/>
            </a:avLst>
          </a:prstGeom>
          <a:solidFill>
            <a:srgbClr val="FF9966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/>
              <a:t>Senior Communications Manager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Katie Breeze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E914001-BB52-48EB-AA0E-7CF24A8A9FE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7052085" y="2619518"/>
            <a:ext cx="0" cy="3491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F33AD0AC-1F90-42B0-91C3-7D4406E7AC53}"/>
              </a:ext>
            </a:extLst>
          </p:cNvPr>
          <p:cNvCxnSpPr>
            <a:cxnSpLocks/>
          </p:cNvCxnSpPr>
          <p:nvPr/>
        </p:nvCxnSpPr>
        <p:spPr>
          <a:xfrm flipH="1">
            <a:off x="3848890" y="2970263"/>
            <a:ext cx="488032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3194BC72-594C-4733-ACBA-5E00F86A8D0B}"/>
              </a:ext>
            </a:extLst>
          </p:cNvPr>
          <p:cNvCxnSpPr>
            <a:cxnSpLocks/>
            <a:endCxn id="126" idx="0"/>
          </p:cNvCxnSpPr>
          <p:nvPr/>
        </p:nvCxnSpPr>
        <p:spPr>
          <a:xfrm>
            <a:off x="6463746" y="2973052"/>
            <a:ext cx="0" cy="1966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CFB9395C-8636-457C-8B10-E875D688F3C8}"/>
              </a:ext>
            </a:extLst>
          </p:cNvPr>
          <p:cNvCxnSpPr>
            <a:cxnSpLocks/>
            <a:endCxn id="95" idx="0"/>
          </p:cNvCxnSpPr>
          <p:nvPr/>
        </p:nvCxnSpPr>
        <p:spPr>
          <a:xfrm>
            <a:off x="5153425" y="2968628"/>
            <a:ext cx="0" cy="1966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9" name="Rectangle: Rounded Corners 278">
            <a:extLst>
              <a:ext uri="{FF2B5EF4-FFF2-40B4-BE49-F238E27FC236}">
                <a16:creationId xmlns:a16="http://schemas.microsoft.com/office/drawing/2014/main" id="{675E28D4-5193-4DBF-9C2F-ED85DD1A29F6}"/>
              </a:ext>
            </a:extLst>
          </p:cNvPr>
          <p:cNvSpPr/>
          <p:nvPr/>
        </p:nvSpPr>
        <p:spPr>
          <a:xfrm>
            <a:off x="3277436" y="3165257"/>
            <a:ext cx="1131336" cy="758570"/>
          </a:xfrm>
          <a:prstGeom prst="roundRect">
            <a:avLst>
              <a:gd name="adj" fmla="val 10000"/>
            </a:avLst>
          </a:prstGeom>
          <a:solidFill>
            <a:srgbClr val="FF9966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/>
              <a:t>Executive Assistant to Stephen Conway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Emily Dyer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rgbClr val="FF0000"/>
              </a:solidFill>
            </a:endParaRPr>
          </a:p>
        </p:txBody>
      </p: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E4C296A8-214A-4524-B8F7-B2172FCD6AA6}"/>
              </a:ext>
            </a:extLst>
          </p:cNvPr>
          <p:cNvCxnSpPr>
            <a:cxnSpLocks/>
            <a:endCxn id="279" idx="0"/>
          </p:cNvCxnSpPr>
          <p:nvPr/>
        </p:nvCxnSpPr>
        <p:spPr>
          <a:xfrm>
            <a:off x="3843104" y="2968632"/>
            <a:ext cx="0" cy="196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1" name="Rectangle: Rounded Corners 280">
            <a:extLst>
              <a:ext uri="{FF2B5EF4-FFF2-40B4-BE49-F238E27FC236}">
                <a16:creationId xmlns:a16="http://schemas.microsoft.com/office/drawing/2014/main" id="{9ADF2E6B-75D8-4A7A-B3ED-A1145B628C38}"/>
              </a:ext>
            </a:extLst>
          </p:cNvPr>
          <p:cNvSpPr/>
          <p:nvPr/>
        </p:nvSpPr>
        <p:spPr>
          <a:xfrm>
            <a:off x="2062773" y="3165257"/>
            <a:ext cx="1131336" cy="755955"/>
          </a:xfrm>
          <a:prstGeom prst="roundRect">
            <a:avLst>
              <a:gd name="adj" fmla="val 10000"/>
            </a:avLst>
          </a:prstGeom>
          <a:solidFill>
            <a:srgbClr val="99FFCC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/>
              <a:t>Research Portfolio Lead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Jo Harris</a:t>
            </a:r>
          </a:p>
        </p:txBody>
      </p: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2BE56C21-11E8-42FF-9F23-91CFB80FF102}"/>
              </a:ext>
            </a:extLst>
          </p:cNvPr>
          <p:cNvCxnSpPr>
            <a:cxnSpLocks/>
            <a:stCxn id="19" idx="2"/>
            <a:endCxn id="6" idx="0"/>
          </p:cNvCxnSpPr>
          <p:nvPr/>
        </p:nvCxnSpPr>
        <p:spPr>
          <a:xfrm>
            <a:off x="7052085" y="1694883"/>
            <a:ext cx="0" cy="2189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4" name="Rectangle: Rounded Corners 283">
            <a:extLst>
              <a:ext uri="{FF2B5EF4-FFF2-40B4-BE49-F238E27FC236}">
                <a16:creationId xmlns:a16="http://schemas.microsoft.com/office/drawing/2014/main" id="{23190B87-F3B9-4AB0-AABB-252BAC26179A}"/>
              </a:ext>
            </a:extLst>
          </p:cNvPr>
          <p:cNvSpPr/>
          <p:nvPr/>
        </p:nvSpPr>
        <p:spPr>
          <a:xfrm>
            <a:off x="7112740" y="3165257"/>
            <a:ext cx="1524857" cy="722477"/>
          </a:xfrm>
          <a:prstGeom prst="roundRect">
            <a:avLst>
              <a:gd name="adj" fmla="val 10000"/>
            </a:avLst>
          </a:prstGeom>
          <a:solidFill>
            <a:srgbClr val="FF9966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/>
              <a:t>Professional Development Coordinator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</a:rPr>
              <a:t>Lucy Sanderson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0B7E079-7DAE-4CFC-864F-ED4520DF0F71}"/>
              </a:ext>
            </a:extLst>
          </p:cNvPr>
          <p:cNvSpPr/>
          <p:nvPr/>
        </p:nvSpPr>
        <p:spPr>
          <a:xfrm>
            <a:off x="6113874" y="1158827"/>
            <a:ext cx="1876421" cy="536056"/>
          </a:xfrm>
          <a:prstGeom prst="roundRect">
            <a:avLst>
              <a:gd name="adj" fmla="val 1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Executive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200" b="1" dirty="0">
                <a:solidFill>
                  <a:schemeClr val="tx1"/>
                </a:solidFill>
              </a:rPr>
              <a:t>Director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Stephen Conway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CFFC6B6-DF2F-4750-B706-3F66227FA65F}"/>
              </a:ext>
            </a:extLst>
          </p:cNvPr>
          <p:cNvCxnSpPr>
            <a:cxnSpLocks/>
            <a:endCxn id="281" idx="0"/>
          </p:cNvCxnSpPr>
          <p:nvPr/>
        </p:nvCxnSpPr>
        <p:spPr>
          <a:xfrm>
            <a:off x="2628441" y="1426855"/>
            <a:ext cx="0" cy="17384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AA3277F-F92B-41BC-904A-FF2BE83DE81C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2628441" y="1426855"/>
            <a:ext cx="348543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E445C32-BCFA-46E8-9D8B-5D17A0A01C14}"/>
              </a:ext>
            </a:extLst>
          </p:cNvPr>
          <p:cNvCxnSpPr>
            <a:cxnSpLocks/>
            <a:endCxn id="284" idx="0"/>
          </p:cNvCxnSpPr>
          <p:nvPr/>
        </p:nvCxnSpPr>
        <p:spPr>
          <a:xfrm>
            <a:off x="7875168" y="2968628"/>
            <a:ext cx="1" cy="1966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53FA8052-7731-4374-8853-EB697ED9663F}"/>
              </a:ext>
            </a:extLst>
          </p:cNvPr>
          <p:cNvSpPr/>
          <p:nvPr/>
        </p:nvSpPr>
        <p:spPr>
          <a:xfrm>
            <a:off x="45527" y="1152472"/>
            <a:ext cx="23212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Last Updated </a:t>
            </a:r>
            <a:fld id="{CBA4C9E2-F097-41C0-A1C3-E453BD4F099C}" type="datetime4">
              <a:rPr lang="en-GB" sz="1200" b="1" smtClean="0">
                <a:latin typeface="Calibri" panose="020F0502020204030204" pitchFamily="34" charset="0"/>
                <a:cs typeface="Calibri" panose="020F0502020204030204" pitchFamily="34" charset="0"/>
              </a:rPr>
              <a:t>28 October 2024</a:t>
            </a:fld>
            <a:endParaRPr lang="en-GB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5791C9E-3515-492A-9A25-287DA1C5C09B}"/>
              </a:ext>
            </a:extLst>
          </p:cNvPr>
          <p:cNvGrpSpPr/>
          <p:nvPr/>
        </p:nvGrpSpPr>
        <p:grpSpPr>
          <a:xfrm>
            <a:off x="8737718" y="3165257"/>
            <a:ext cx="1279565" cy="1235339"/>
            <a:chOff x="8815834" y="3165257"/>
            <a:chExt cx="1279565" cy="1235339"/>
          </a:xfrm>
          <a:solidFill>
            <a:srgbClr val="FF9966"/>
          </a:solidFill>
        </p:grpSpPr>
        <p:sp>
          <p:nvSpPr>
            <p:cNvPr id="273" name="Rectangle: Rounded Corners 272">
              <a:extLst>
                <a:ext uri="{FF2B5EF4-FFF2-40B4-BE49-F238E27FC236}">
                  <a16:creationId xmlns:a16="http://schemas.microsoft.com/office/drawing/2014/main" id="{B41748E6-92D7-4E65-BEC0-E9FEB6118D6A}"/>
                </a:ext>
              </a:extLst>
            </p:cNvPr>
            <p:cNvSpPr/>
            <p:nvPr/>
          </p:nvSpPr>
          <p:spPr>
            <a:xfrm>
              <a:off x="8894394" y="3165257"/>
              <a:ext cx="1201005" cy="592813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RS Support Administrator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dirty="0">
                  <a:solidFill>
                    <a:schemeClr val="tx1"/>
                  </a:solidFill>
                </a:rPr>
                <a:t>Zoe Bredenkamp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470E3B-F375-4CF1-B713-4294EFB7FFA7}"/>
                </a:ext>
              </a:extLst>
            </p:cNvPr>
            <p:cNvCxnSpPr>
              <a:cxnSpLocks/>
              <a:endCxn id="28" idx="1"/>
            </p:cNvCxnSpPr>
            <p:nvPr/>
          </p:nvCxnSpPr>
          <p:spPr>
            <a:xfrm>
              <a:off x="8815834" y="4104190"/>
              <a:ext cx="77635" cy="0"/>
            </a:xfrm>
            <a:prstGeom prst="line">
              <a:avLst/>
            </a:prstGeom>
            <a:grpFill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EBD63CEC-5B76-49B4-8EE3-F2B29CAA5432}"/>
                </a:ext>
              </a:extLst>
            </p:cNvPr>
            <p:cNvSpPr/>
            <p:nvPr/>
          </p:nvSpPr>
          <p:spPr>
            <a:xfrm>
              <a:off x="8893469" y="3807783"/>
              <a:ext cx="1201005" cy="592813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RS Support Administrator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dirty="0">
                  <a:solidFill>
                    <a:schemeClr val="tx1"/>
                  </a:solidFill>
                </a:rPr>
                <a:t>Priscilla Warner</a:t>
              </a:r>
            </a:p>
            <a:p>
              <a:pPr algn="ctr"/>
              <a:endPara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617F7E1-AAAD-4994-A5A4-C803DBC6FDA5}"/>
                </a:ext>
              </a:extLst>
            </p:cNvPr>
            <p:cNvCxnSpPr>
              <a:cxnSpLocks/>
              <a:endCxn id="273" idx="1"/>
            </p:cNvCxnSpPr>
            <p:nvPr/>
          </p:nvCxnSpPr>
          <p:spPr>
            <a:xfrm>
              <a:off x="8818527" y="3461664"/>
              <a:ext cx="75867" cy="0"/>
            </a:xfrm>
            <a:prstGeom prst="line">
              <a:avLst/>
            </a:prstGeom>
            <a:grpFill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3900DC0-6360-475F-BF97-D1F0DA9C211D}"/>
              </a:ext>
            </a:extLst>
          </p:cNvPr>
          <p:cNvCxnSpPr>
            <a:cxnSpLocks/>
          </p:cNvCxnSpPr>
          <p:nvPr/>
        </p:nvCxnSpPr>
        <p:spPr>
          <a:xfrm>
            <a:off x="8729213" y="2968628"/>
            <a:ext cx="8505" cy="11355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23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55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Batliner</dc:creator>
  <cp:lastModifiedBy>Priscilla Warner</cp:lastModifiedBy>
  <cp:revision>89</cp:revision>
  <dcterms:created xsi:type="dcterms:W3CDTF">2024-09-03T11:10:51Z</dcterms:created>
  <dcterms:modified xsi:type="dcterms:W3CDTF">2024-10-28T07:40:03Z</dcterms:modified>
</cp:coreProperties>
</file>